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58" r:id="rId6"/>
    <p:sldId id="259" r:id="rId7"/>
    <p:sldId id="264" r:id="rId8"/>
    <p:sldId id="25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1814-AF66-435E-BBA2-364E9803D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841BC-9628-4901-B745-7BF560B6D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DE98EA-BC32-410B-90DF-D3499BD7E0B0}"/>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5418B7D5-ED06-490A-932F-CAF21F4BF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CE474-07A9-41CB-91D5-E8321C4E5B3F}"/>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40440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C0DB-DA3B-4213-9028-42781700C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CAC63-4084-4DBD-9B87-D2F01F1CD5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4E3AC-365F-4CD5-A9C4-C9C1DB146C4A}"/>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193151CF-FE90-41B2-9A8B-6B83AB537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1370F-49D1-4117-A221-357D028411D1}"/>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47425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98299-5593-4BF8-B35E-78F3A5C21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A278F7-C1C6-4C83-812F-41BD1A5DAC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CA703-6B10-4D8D-B1BE-E1946F8E611A}"/>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1757C571-1A4B-4242-8658-6761B2BC2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1AF1E-BA75-4231-AC5D-995D07A22E07}"/>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21718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161B-7635-440D-978D-4DB848E1F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84E83-EA7F-4D87-AB43-A71473F1B7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15966-FADC-4DAD-83BD-7CD9FDDE016D}"/>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4F05502E-7668-4F72-B5FC-5F4C18FEA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09E0D-9F29-40AA-9053-CE56E57608FB}"/>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5290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26CE-F95D-4D69-9708-25BCD08E7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61A91-690E-4607-A100-42077253C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2FD7C7-3B83-4E0B-A039-7D2FD9FBAEB7}"/>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BCC1BA97-9C2E-4720-9606-1E41D69B0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0EB2A-4FA3-436C-AED3-52DF1FADF7CF}"/>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420743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9D68-F7B0-47F3-B7AA-3EE426565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3EC93-8BAB-4EE1-9F54-375BDF9DBB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FD572-66C8-47BF-87B9-A87EDB7FB5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B4467-69CC-4C8A-BEBA-86D179F9DD28}"/>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6" name="Footer Placeholder 5">
            <a:extLst>
              <a:ext uri="{FF2B5EF4-FFF2-40B4-BE49-F238E27FC236}">
                <a16:creationId xmlns:a16="http://schemas.microsoft.com/office/drawing/2014/main" id="{F0AEED69-A8A0-4467-9C82-6AFA36158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9F4A2-10CC-44D0-BB94-905BEDBAFEBC}"/>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34817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1B58-4B82-42AE-B0C6-7B7C9988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43C0E-3026-420A-8C94-8E5E4F742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FA3AC6-9037-4426-B4B5-7694244DBF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F0CF5-588F-4D6B-9986-DAC27498F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0EBED1-95B2-49F6-8074-3A75654233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740BE-D480-442F-8CEF-48C5A049A5EB}"/>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8" name="Footer Placeholder 7">
            <a:extLst>
              <a:ext uri="{FF2B5EF4-FFF2-40B4-BE49-F238E27FC236}">
                <a16:creationId xmlns:a16="http://schemas.microsoft.com/office/drawing/2014/main" id="{9D9FAC0E-C9F1-4EDD-AE5E-D2E2D99762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0FACE5-80B1-4AA1-98D9-B5CB2E3A0271}"/>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34484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218B-3EC1-43B5-A9A5-A368886BF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5F26BE-DF57-4078-89F1-E46AF314096C}"/>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4" name="Footer Placeholder 3">
            <a:extLst>
              <a:ext uri="{FF2B5EF4-FFF2-40B4-BE49-F238E27FC236}">
                <a16:creationId xmlns:a16="http://schemas.microsoft.com/office/drawing/2014/main" id="{06B93769-D0E6-4B08-BD20-A57024924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C2B2D-7C53-46D5-B556-3FACA0CEB694}"/>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93061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535B0-D82E-4CDD-9EE6-74674E18A67F}"/>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3" name="Footer Placeholder 2">
            <a:extLst>
              <a:ext uri="{FF2B5EF4-FFF2-40B4-BE49-F238E27FC236}">
                <a16:creationId xmlns:a16="http://schemas.microsoft.com/office/drawing/2014/main" id="{B326FBC2-C7DD-4433-841A-3A7C7AD07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2EF4D5-3E96-4D01-BF39-952CAEBC7D22}"/>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23551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F57A-4CD3-4A8A-B93C-BFDD672CF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8B70A-5870-444E-AA06-2A48965AE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08ECD-A642-45A9-A679-9E738C195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DE9F43-AE70-495A-A349-A6AEB25A8EE9}"/>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6" name="Footer Placeholder 5">
            <a:extLst>
              <a:ext uri="{FF2B5EF4-FFF2-40B4-BE49-F238E27FC236}">
                <a16:creationId xmlns:a16="http://schemas.microsoft.com/office/drawing/2014/main" id="{7AFF5006-5A04-4FC7-9D59-DB2A1F1B6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79BA5-D411-4ACA-B11F-21589810FF20}"/>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2873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5484-BD22-4D1B-9B4F-0CF36068E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318AAC-3A15-4E5F-9BFE-AAC1D2618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20619-ABCF-4AC3-B79F-E49B99A6D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19C620-AD62-4C21-938B-2E531FC90555}"/>
              </a:ext>
            </a:extLst>
          </p:cNvPr>
          <p:cNvSpPr>
            <a:spLocks noGrp="1"/>
          </p:cNvSpPr>
          <p:nvPr>
            <p:ph type="dt" sz="half" idx="10"/>
          </p:nvPr>
        </p:nvSpPr>
        <p:spPr/>
        <p:txBody>
          <a:bodyPr/>
          <a:lstStyle/>
          <a:p>
            <a:fld id="{61B5DAB6-BE9C-4E62-9503-6FA314EDEEC0}" type="datetimeFigureOut">
              <a:rPr lang="en-US" smtClean="0"/>
              <a:t>7/15/2018</a:t>
            </a:fld>
            <a:endParaRPr lang="en-US"/>
          </a:p>
        </p:txBody>
      </p:sp>
      <p:sp>
        <p:nvSpPr>
          <p:cNvPr id="6" name="Footer Placeholder 5">
            <a:extLst>
              <a:ext uri="{FF2B5EF4-FFF2-40B4-BE49-F238E27FC236}">
                <a16:creationId xmlns:a16="http://schemas.microsoft.com/office/drawing/2014/main" id="{5574E048-1C0E-48EF-BB21-50C3CF9E3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03C71-07E4-46D9-87B9-62BBA69DAA80}"/>
              </a:ext>
            </a:extLst>
          </p:cNvPr>
          <p:cNvSpPr>
            <a:spLocks noGrp="1"/>
          </p:cNvSpPr>
          <p:nvPr>
            <p:ph type="sldNum" sz="quarter" idx="12"/>
          </p:nvPr>
        </p:nvSpPr>
        <p:spPr/>
        <p:txBody>
          <a:bodyPr/>
          <a:lstStyle/>
          <a:p>
            <a:fld id="{6AF1E160-88B3-44F2-B544-BEFF115B8435}" type="slidenum">
              <a:rPr lang="en-US" smtClean="0"/>
              <a:t>‹#›</a:t>
            </a:fld>
            <a:endParaRPr lang="en-US"/>
          </a:p>
        </p:txBody>
      </p:sp>
    </p:spTree>
    <p:extLst>
      <p:ext uri="{BB962C8B-B14F-4D97-AF65-F5344CB8AC3E}">
        <p14:creationId xmlns:p14="http://schemas.microsoft.com/office/powerpoint/2010/main" val="346485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34C67-2489-4CE2-AB4A-20DCE39A0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703F03-09F9-4EF7-AA66-90876EC20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99174-F289-4CD9-BE94-F5EB3184F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5DAB6-BE9C-4E62-9503-6FA314EDEEC0}" type="datetimeFigureOut">
              <a:rPr lang="en-US" smtClean="0"/>
              <a:t>7/15/2018</a:t>
            </a:fld>
            <a:endParaRPr lang="en-US"/>
          </a:p>
        </p:txBody>
      </p:sp>
      <p:sp>
        <p:nvSpPr>
          <p:cNvPr id="5" name="Footer Placeholder 4">
            <a:extLst>
              <a:ext uri="{FF2B5EF4-FFF2-40B4-BE49-F238E27FC236}">
                <a16:creationId xmlns:a16="http://schemas.microsoft.com/office/drawing/2014/main" id="{EAFF9A61-85C6-4942-9C5A-E0F86703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51D6C-BE9E-4D6A-8766-271E8E770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E160-88B3-44F2-B544-BEFF115B8435}" type="slidenum">
              <a:rPr lang="en-US" smtClean="0"/>
              <a:t>‹#›</a:t>
            </a:fld>
            <a:endParaRPr lang="en-US"/>
          </a:p>
        </p:txBody>
      </p:sp>
    </p:spTree>
    <p:extLst>
      <p:ext uri="{BB962C8B-B14F-4D97-AF65-F5344CB8AC3E}">
        <p14:creationId xmlns:p14="http://schemas.microsoft.com/office/powerpoint/2010/main" val="9426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D92236-AD11-49E6-8BB5-7EBA91900666}"/>
              </a:ext>
            </a:extLst>
          </p:cNvPr>
          <p:cNvSpPr txBox="1"/>
          <p:nvPr/>
        </p:nvSpPr>
        <p:spPr>
          <a:xfrm>
            <a:off x="1085850" y="1651292"/>
            <a:ext cx="4469823" cy="1538883"/>
          </a:xfrm>
          <a:prstGeom prst="rect">
            <a:avLst/>
          </a:prstGeom>
          <a:noFill/>
        </p:spPr>
        <p:txBody>
          <a:bodyPr wrap="square" rtlCol="0">
            <a:spAutoFit/>
          </a:bodyPr>
          <a:lstStyle/>
          <a:p>
            <a:pPr algn="ctr"/>
            <a:r>
              <a:rPr lang="en-US" sz="5400" dirty="0"/>
              <a:t>Friction 2</a:t>
            </a:r>
          </a:p>
          <a:p>
            <a:pPr algn="ctr"/>
            <a:r>
              <a:rPr lang="en-US" sz="4000" dirty="0">
                <a:solidFill>
                  <a:srgbClr val="0070C0"/>
                </a:solidFill>
              </a:rPr>
              <a:t>Rolling Objects</a:t>
            </a:r>
          </a:p>
        </p:txBody>
      </p:sp>
      <p:pic>
        <p:nvPicPr>
          <p:cNvPr id="6" name="Picture 5">
            <a:extLst>
              <a:ext uri="{FF2B5EF4-FFF2-40B4-BE49-F238E27FC236}">
                <a16:creationId xmlns:a16="http://schemas.microsoft.com/office/drawing/2014/main" id="{E05215E4-2055-411E-8787-7AA5DD0FBC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19273" y="1801085"/>
            <a:ext cx="5010727" cy="3629897"/>
          </a:xfrm>
          <a:prstGeom prst="rect">
            <a:avLst/>
          </a:prstGeom>
        </p:spPr>
      </p:pic>
      <p:sp>
        <p:nvSpPr>
          <p:cNvPr id="2" name="Slide Number Placeholder 1">
            <a:extLst>
              <a:ext uri="{FF2B5EF4-FFF2-40B4-BE49-F238E27FC236}">
                <a16:creationId xmlns:a16="http://schemas.microsoft.com/office/drawing/2014/main" id="{743BBA1E-946C-478F-87A6-EC1D08260FF5}"/>
              </a:ext>
            </a:extLst>
          </p:cNvPr>
          <p:cNvSpPr>
            <a:spLocks noGrp="1"/>
          </p:cNvSpPr>
          <p:nvPr>
            <p:ph type="sldNum" sz="quarter" idx="12"/>
          </p:nvPr>
        </p:nvSpPr>
        <p:spPr/>
        <p:txBody>
          <a:bodyPr/>
          <a:lstStyle/>
          <a:p>
            <a:fld id="{B58577E0-E88C-4E2B-B8E6-A186907D11BC}" type="slidenum">
              <a:rPr lang="en-US" smtClean="0"/>
              <a:t>1</a:t>
            </a:fld>
            <a:endParaRPr lang="en-US"/>
          </a:p>
        </p:txBody>
      </p:sp>
      <p:sp>
        <p:nvSpPr>
          <p:cNvPr id="5" name="TextBox 4">
            <a:extLst>
              <a:ext uri="{FF2B5EF4-FFF2-40B4-BE49-F238E27FC236}">
                <a16:creationId xmlns:a16="http://schemas.microsoft.com/office/drawing/2014/main" id="{93D2B074-2FF2-4E27-89C7-409A04A35D27}"/>
              </a:ext>
            </a:extLst>
          </p:cNvPr>
          <p:cNvSpPr txBox="1"/>
          <p:nvPr/>
        </p:nvSpPr>
        <p:spPr>
          <a:xfrm>
            <a:off x="1085850" y="3429000"/>
            <a:ext cx="4469823" cy="707886"/>
          </a:xfrm>
          <a:prstGeom prst="rect">
            <a:avLst/>
          </a:prstGeom>
          <a:noFill/>
        </p:spPr>
        <p:txBody>
          <a:bodyPr wrap="square" rtlCol="0">
            <a:spAutoFit/>
          </a:bodyPr>
          <a:lstStyle/>
          <a:p>
            <a:pPr algn="ctr"/>
            <a:r>
              <a:rPr lang="en-US" sz="4000" dirty="0">
                <a:solidFill>
                  <a:srgbClr val="FF0000"/>
                </a:solidFill>
              </a:rPr>
              <a:t>Practice Problems</a:t>
            </a:r>
          </a:p>
        </p:txBody>
      </p:sp>
      <p:sp>
        <p:nvSpPr>
          <p:cNvPr id="7" name="TextBox 6">
            <a:extLst>
              <a:ext uri="{FF2B5EF4-FFF2-40B4-BE49-F238E27FC236}">
                <a16:creationId xmlns:a16="http://schemas.microsoft.com/office/drawing/2014/main" id="{2CF939A4-9C59-46BE-AA0D-D3BFE23491C3}"/>
              </a:ext>
            </a:extLst>
          </p:cNvPr>
          <p:cNvSpPr txBox="1"/>
          <p:nvPr/>
        </p:nvSpPr>
        <p:spPr>
          <a:xfrm>
            <a:off x="1533525" y="4476875"/>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spTree>
    <p:extLst>
      <p:ext uri="{BB962C8B-B14F-4D97-AF65-F5344CB8AC3E}">
        <p14:creationId xmlns:p14="http://schemas.microsoft.com/office/powerpoint/2010/main" val="4272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6DE2F-29D0-49FB-B6D3-A845308495D8}"/>
              </a:ext>
            </a:extLst>
          </p:cNvPr>
          <p:cNvSpPr txBox="1"/>
          <p:nvPr/>
        </p:nvSpPr>
        <p:spPr>
          <a:xfrm>
            <a:off x="969819" y="512618"/>
            <a:ext cx="10141526" cy="830997"/>
          </a:xfrm>
          <a:prstGeom prst="rect">
            <a:avLst/>
          </a:prstGeom>
          <a:noFill/>
        </p:spPr>
        <p:txBody>
          <a:bodyPr wrap="square" rtlCol="0">
            <a:spAutoFit/>
          </a:bodyPr>
          <a:lstStyle/>
          <a:p>
            <a:r>
              <a:rPr lang="en-US" sz="2400" dirty="0">
                <a:solidFill>
                  <a:srgbClr val="002060"/>
                </a:solidFill>
              </a:rPr>
              <a:t>Calculate the frictional force acting on a 10.0 N wagon that has a dynamic coefficient of friction of 0.3.</a:t>
            </a:r>
          </a:p>
        </p:txBody>
      </p:sp>
      <p:sp>
        <p:nvSpPr>
          <p:cNvPr id="3" name="TextBox 2">
            <a:extLst>
              <a:ext uri="{FF2B5EF4-FFF2-40B4-BE49-F238E27FC236}">
                <a16:creationId xmlns:a16="http://schemas.microsoft.com/office/drawing/2014/main" id="{D7AAD9F7-D1CC-4409-B319-C22ACE8B1A88}"/>
              </a:ext>
            </a:extLst>
          </p:cNvPr>
          <p:cNvSpPr txBox="1"/>
          <p:nvPr/>
        </p:nvSpPr>
        <p:spPr>
          <a:xfrm>
            <a:off x="1198418" y="1919177"/>
            <a:ext cx="9795164" cy="1938992"/>
          </a:xfrm>
          <a:prstGeom prst="rect">
            <a:avLst/>
          </a:prstGeom>
          <a:noFill/>
        </p:spPr>
        <p:txBody>
          <a:bodyPr wrap="square" rtlCol="0">
            <a:spAutoFit/>
          </a:bodyPr>
          <a:lstStyle/>
          <a:p>
            <a:r>
              <a:rPr lang="en-US" sz="2400" dirty="0"/>
              <a:t>Dynamic Friction  =  Normal Force  *  Dynamic Coefficient of Friction</a:t>
            </a:r>
          </a:p>
          <a:p>
            <a:endParaRPr lang="en-US" sz="2400" dirty="0"/>
          </a:p>
          <a:p>
            <a:r>
              <a:rPr lang="en-US" sz="2400" dirty="0"/>
              <a:t>		     =  10.0 N  *  0.3</a:t>
            </a:r>
          </a:p>
          <a:p>
            <a:endParaRPr lang="en-US" sz="2400" dirty="0"/>
          </a:p>
          <a:p>
            <a:r>
              <a:rPr lang="en-US" sz="2400" dirty="0"/>
              <a:t>		     =  </a:t>
            </a:r>
            <a:r>
              <a:rPr lang="en-US" sz="2400" b="1" dirty="0"/>
              <a:t>3.0 N</a:t>
            </a:r>
          </a:p>
        </p:txBody>
      </p:sp>
    </p:spTree>
    <p:extLst>
      <p:ext uri="{BB962C8B-B14F-4D97-AF65-F5344CB8AC3E}">
        <p14:creationId xmlns:p14="http://schemas.microsoft.com/office/powerpoint/2010/main" val="14587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90011-45BC-4280-9794-631CCE4A84CC}"/>
              </a:ext>
            </a:extLst>
          </p:cNvPr>
          <p:cNvSpPr txBox="1"/>
          <p:nvPr/>
        </p:nvSpPr>
        <p:spPr>
          <a:xfrm>
            <a:off x="1062214" y="459386"/>
            <a:ext cx="10067572" cy="830997"/>
          </a:xfrm>
          <a:prstGeom prst="rect">
            <a:avLst/>
          </a:prstGeom>
          <a:noFill/>
        </p:spPr>
        <p:txBody>
          <a:bodyPr wrap="square" rtlCol="0">
            <a:spAutoFit/>
          </a:bodyPr>
          <a:lstStyle/>
          <a:p>
            <a:r>
              <a:rPr lang="en-US" sz="2400" dirty="0">
                <a:solidFill>
                  <a:srgbClr val="002060"/>
                </a:solidFill>
              </a:rPr>
              <a:t>For the system shown below, what is the load (pulling force) required to keep the cart moving at a constant velocity once it is given an initial impulse?</a:t>
            </a:r>
          </a:p>
        </p:txBody>
      </p:sp>
      <p:grpSp>
        <p:nvGrpSpPr>
          <p:cNvPr id="22" name="Group 21">
            <a:extLst>
              <a:ext uri="{FF2B5EF4-FFF2-40B4-BE49-F238E27FC236}">
                <a16:creationId xmlns:a16="http://schemas.microsoft.com/office/drawing/2014/main" id="{B4B2EEFA-5420-4675-A15F-E2701BDE110D}"/>
              </a:ext>
            </a:extLst>
          </p:cNvPr>
          <p:cNvGrpSpPr/>
          <p:nvPr/>
        </p:nvGrpSpPr>
        <p:grpSpPr>
          <a:xfrm>
            <a:off x="2406075" y="1587646"/>
            <a:ext cx="6959812" cy="2517980"/>
            <a:chOff x="3112657" y="1795464"/>
            <a:chExt cx="6959812" cy="2517980"/>
          </a:xfrm>
        </p:grpSpPr>
        <p:sp>
          <p:nvSpPr>
            <p:cNvPr id="4" name="Cylinder 3">
              <a:extLst>
                <a:ext uri="{FF2B5EF4-FFF2-40B4-BE49-F238E27FC236}">
                  <a16:creationId xmlns:a16="http://schemas.microsoft.com/office/drawing/2014/main" id="{C331B1B5-B402-4008-A07B-C2303BC135B7}"/>
                </a:ext>
              </a:extLst>
            </p:cNvPr>
            <p:cNvSpPr/>
            <p:nvPr/>
          </p:nvSpPr>
          <p:spPr>
            <a:xfrm>
              <a:off x="3690446" y="3275807"/>
              <a:ext cx="518280" cy="3254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DB9081E-4584-4C86-9378-534131C88F7D}"/>
                </a:ext>
              </a:extLst>
            </p:cNvPr>
            <p:cNvCxnSpPr>
              <a:cxnSpLocks/>
            </p:cNvCxnSpPr>
            <p:nvPr/>
          </p:nvCxnSpPr>
          <p:spPr>
            <a:xfrm>
              <a:off x="4050674" y="2795589"/>
              <a:ext cx="403514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0E2C922-E165-4B19-8FB5-3D8F7B4BEAA5}"/>
                </a:ext>
              </a:extLst>
            </p:cNvPr>
            <p:cNvSpPr/>
            <p:nvPr/>
          </p:nvSpPr>
          <p:spPr>
            <a:xfrm>
              <a:off x="5599795" y="2201648"/>
              <a:ext cx="1714500" cy="35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22D632-3CB5-424E-8073-0DB1CF1A5039}"/>
                </a:ext>
              </a:extLst>
            </p:cNvPr>
            <p:cNvGrpSpPr/>
            <p:nvPr/>
          </p:nvGrpSpPr>
          <p:grpSpPr>
            <a:xfrm>
              <a:off x="5714095" y="2293329"/>
              <a:ext cx="457200" cy="471481"/>
              <a:chOff x="8382000" y="3441090"/>
              <a:chExt cx="457200" cy="471481"/>
            </a:xfrm>
          </p:grpSpPr>
          <p:sp>
            <p:nvSpPr>
              <p:cNvPr id="18" name="Oval 17">
                <a:extLst>
                  <a:ext uri="{FF2B5EF4-FFF2-40B4-BE49-F238E27FC236}">
                    <a16:creationId xmlns:a16="http://schemas.microsoft.com/office/drawing/2014/main" id="{407C5EF2-95B9-4955-9607-A49B13835B2B}"/>
                  </a:ext>
                </a:extLst>
              </p:cNvPr>
              <p:cNvSpPr/>
              <p:nvPr/>
            </p:nvSpPr>
            <p:spPr>
              <a:xfrm>
                <a:off x="8382000" y="3441090"/>
                <a:ext cx="457200" cy="4714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00BF72-FFC2-47B4-8FC2-80C3773D50ED}"/>
                  </a:ext>
                </a:extLst>
              </p:cNvPr>
              <p:cNvSpPr/>
              <p:nvPr/>
            </p:nvSpPr>
            <p:spPr>
              <a:xfrm>
                <a:off x="8586144" y="3657598"/>
                <a:ext cx="45719" cy="489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D05A655-6914-4CDB-BDF1-9C8327B0AF7B}"/>
                </a:ext>
              </a:extLst>
            </p:cNvPr>
            <p:cNvGrpSpPr/>
            <p:nvPr/>
          </p:nvGrpSpPr>
          <p:grpSpPr>
            <a:xfrm>
              <a:off x="6685359" y="2295601"/>
              <a:ext cx="457200" cy="471481"/>
              <a:chOff x="8382000" y="3441090"/>
              <a:chExt cx="457200" cy="471481"/>
            </a:xfrm>
          </p:grpSpPr>
          <p:sp>
            <p:nvSpPr>
              <p:cNvPr id="16" name="Oval 15">
                <a:extLst>
                  <a:ext uri="{FF2B5EF4-FFF2-40B4-BE49-F238E27FC236}">
                    <a16:creationId xmlns:a16="http://schemas.microsoft.com/office/drawing/2014/main" id="{4563E0BE-4159-4D9A-9B64-774905B69BB5}"/>
                  </a:ext>
                </a:extLst>
              </p:cNvPr>
              <p:cNvSpPr/>
              <p:nvPr/>
            </p:nvSpPr>
            <p:spPr>
              <a:xfrm>
                <a:off x="8382000" y="3441090"/>
                <a:ext cx="457200" cy="4714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1B4C80-2DE0-4E90-B1D2-91F0B66A58A5}"/>
                  </a:ext>
                </a:extLst>
              </p:cNvPr>
              <p:cNvSpPr/>
              <p:nvPr/>
            </p:nvSpPr>
            <p:spPr>
              <a:xfrm>
                <a:off x="8586144" y="3657598"/>
                <a:ext cx="45719" cy="489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8D51FA54-DA28-4DF8-A0FC-28C4290575F3}"/>
                </a:ext>
              </a:extLst>
            </p:cNvPr>
            <p:cNvCxnSpPr>
              <a:cxnSpLocks/>
            </p:cNvCxnSpPr>
            <p:nvPr/>
          </p:nvCxnSpPr>
          <p:spPr>
            <a:xfrm flipH="1">
              <a:off x="6427969" y="2380239"/>
              <a:ext cx="29076" cy="131884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A8D77E-9593-45A5-BF56-6B112B80EC3E}"/>
                </a:ext>
              </a:extLst>
            </p:cNvPr>
            <p:cNvSpPr txBox="1"/>
            <p:nvPr/>
          </p:nvSpPr>
          <p:spPr>
            <a:xfrm>
              <a:off x="6889503" y="3039661"/>
              <a:ext cx="1700824" cy="584775"/>
            </a:xfrm>
            <a:prstGeom prst="rect">
              <a:avLst/>
            </a:prstGeom>
            <a:noFill/>
          </p:spPr>
          <p:txBody>
            <a:bodyPr wrap="square" rtlCol="0">
              <a:spAutoFit/>
            </a:bodyPr>
            <a:lstStyle/>
            <a:p>
              <a:r>
                <a:rPr lang="en-US" sz="3200" b="1" dirty="0" err="1"/>
                <a:t>Wt</a:t>
              </a:r>
              <a:r>
                <a:rPr lang="en-US" sz="3200" b="1" dirty="0"/>
                <a:t> = 3 N</a:t>
              </a:r>
            </a:p>
          </p:txBody>
        </p:sp>
        <p:sp>
          <p:nvSpPr>
            <p:cNvPr id="11" name="Oval 10">
              <a:extLst>
                <a:ext uri="{FF2B5EF4-FFF2-40B4-BE49-F238E27FC236}">
                  <a16:creationId xmlns:a16="http://schemas.microsoft.com/office/drawing/2014/main" id="{F46AA705-05C0-4795-BA42-946D30D1B27F}"/>
                </a:ext>
              </a:extLst>
            </p:cNvPr>
            <p:cNvSpPr/>
            <p:nvPr/>
          </p:nvSpPr>
          <p:spPr>
            <a:xfrm>
              <a:off x="3963069" y="2357551"/>
              <a:ext cx="410972" cy="357182"/>
            </a:xfrm>
            <a:prstGeom prst="ellipse">
              <a:avLst/>
            </a:prstGeom>
            <a:solidFill>
              <a:schemeClr val="accent4">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FFD0B5-9299-4D52-96E7-21D0DD7FEE9C}"/>
                </a:ext>
              </a:extLst>
            </p:cNvPr>
            <p:cNvSpPr/>
            <p:nvPr/>
          </p:nvSpPr>
          <p:spPr>
            <a:xfrm>
              <a:off x="4068073" y="2495790"/>
              <a:ext cx="197538" cy="26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A362518-1CD9-474C-B8CA-9879CABFF3CD}"/>
                </a:ext>
              </a:extLst>
            </p:cNvPr>
            <p:cNvSpPr/>
            <p:nvPr/>
          </p:nvSpPr>
          <p:spPr>
            <a:xfrm>
              <a:off x="4141860" y="2513961"/>
              <a:ext cx="45719" cy="489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7246287-F08D-48C5-B581-30117807A9DF}"/>
                </a:ext>
              </a:extLst>
            </p:cNvPr>
            <p:cNvCxnSpPr>
              <a:stCxn id="11" idx="0"/>
              <a:endCxn id="6" idx="1"/>
            </p:cNvCxnSpPr>
            <p:nvPr/>
          </p:nvCxnSpPr>
          <p:spPr>
            <a:xfrm>
              <a:off x="4168555" y="2357551"/>
              <a:ext cx="1431240" cy="22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2090CF-6B52-4569-BA17-B06DD4EFB541}"/>
                </a:ext>
              </a:extLst>
            </p:cNvPr>
            <p:cNvCxnSpPr>
              <a:cxnSpLocks/>
            </p:cNvCxnSpPr>
            <p:nvPr/>
          </p:nvCxnSpPr>
          <p:spPr>
            <a:xfrm flipH="1">
              <a:off x="3949586" y="2529069"/>
              <a:ext cx="6179" cy="802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F3C5DA-4E50-451D-8C82-DD1025C1C12B}"/>
                </a:ext>
              </a:extLst>
            </p:cNvPr>
            <p:cNvSpPr txBox="1"/>
            <p:nvPr/>
          </p:nvSpPr>
          <p:spPr>
            <a:xfrm>
              <a:off x="3112657" y="3728669"/>
              <a:ext cx="1700824" cy="584775"/>
            </a:xfrm>
            <a:prstGeom prst="rect">
              <a:avLst/>
            </a:prstGeom>
            <a:noFill/>
          </p:spPr>
          <p:txBody>
            <a:bodyPr wrap="square" rtlCol="0">
              <a:spAutoFit/>
            </a:bodyPr>
            <a:lstStyle/>
            <a:p>
              <a:r>
                <a:rPr lang="en-US" sz="3200" b="1" dirty="0"/>
                <a:t>Load = ?</a:t>
              </a:r>
            </a:p>
          </p:txBody>
        </p:sp>
        <p:sp>
          <p:nvSpPr>
            <p:cNvPr id="21" name="Rectangle 20">
              <a:extLst>
                <a:ext uri="{FF2B5EF4-FFF2-40B4-BE49-F238E27FC236}">
                  <a16:creationId xmlns:a16="http://schemas.microsoft.com/office/drawing/2014/main" id="{47A6E7A5-7298-4E11-8BE4-5A7F38273536}"/>
                </a:ext>
              </a:extLst>
            </p:cNvPr>
            <p:cNvSpPr/>
            <p:nvPr/>
          </p:nvSpPr>
          <p:spPr>
            <a:xfrm>
              <a:off x="7542609" y="1795464"/>
              <a:ext cx="2529860" cy="584775"/>
            </a:xfrm>
            <a:prstGeom prst="rect">
              <a:avLst/>
            </a:prstGeom>
          </p:spPr>
          <p:txBody>
            <a:bodyPr wrap="none">
              <a:spAutoFit/>
            </a:bodyPr>
            <a:lstStyle/>
            <a:p>
              <a:r>
                <a:rPr lang="el-GR" sz="3200" b="1" dirty="0"/>
                <a:t>μ</a:t>
              </a:r>
              <a:r>
                <a:rPr lang="en-US" sz="3200" b="1" baseline="-25000" dirty="0"/>
                <a:t>Dynamic</a:t>
              </a:r>
              <a:r>
                <a:rPr lang="en-US" sz="3200" b="1" dirty="0"/>
                <a:t> = 0.04</a:t>
              </a:r>
              <a:endParaRPr lang="en-US" sz="3200" dirty="0"/>
            </a:p>
          </p:txBody>
        </p:sp>
      </p:grpSp>
      <p:sp>
        <p:nvSpPr>
          <p:cNvPr id="23" name="TextBox 22">
            <a:extLst>
              <a:ext uri="{FF2B5EF4-FFF2-40B4-BE49-F238E27FC236}">
                <a16:creationId xmlns:a16="http://schemas.microsoft.com/office/drawing/2014/main" id="{6149A111-FD03-4B5E-995C-94758598A677}"/>
              </a:ext>
            </a:extLst>
          </p:cNvPr>
          <p:cNvSpPr txBox="1"/>
          <p:nvPr/>
        </p:nvSpPr>
        <p:spPr>
          <a:xfrm>
            <a:off x="1191491" y="4425112"/>
            <a:ext cx="9821991" cy="1938992"/>
          </a:xfrm>
          <a:prstGeom prst="rect">
            <a:avLst/>
          </a:prstGeom>
          <a:noFill/>
        </p:spPr>
        <p:txBody>
          <a:bodyPr wrap="square" rtlCol="0">
            <a:spAutoFit/>
          </a:bodyPr>
          <a:lstStyle/>
          <a:p>
            <a:r>
              <a:rPr lang="en-US" sz="2400" dirty="0"/>
              <a:t>The first step is to determine the dynamic friction force acting on the cart:</a:t>
            </a:r>
          </a:p>
          <a:p>
            <a:endParaRPr lang="en-US" sz="2400" dirty="0"/>
          </a:p>
          <a:p>
            <a:r>
              <a:rPr lang="en-US" sz="2400" dirty="0"/>
              <a:t>Friction Force  =  Weight  *  Coefficient of Friction</a:t>
            </a:r>
          </a:p>
          <a:p>
            <a:r>
              <a:rPr lang="en-US" sz="2400" dirty="0"/>
              <a:t>		=  3.0 N  *  0.04</a:t>
            </a:r>
          </a:p>
          <a:p>
            <a:r>
              <a:rPr lang="en-US" sz="2400" dirty="0"/>
              <a:t>		=  0.12 N</a:t>
            </a:r>
            <a:endParaRPr lang="en-US" dirty="0"/>
          </a:p>
        </p:txBody>
      </p:sp>
    </p:spTree>
    <p:extLst>
      <p:ext uri="{BB962C8B-B14F-4D97-AF65-F5344CB8AC3E}">
        <p14:creationId xmlns:p14="http://schemas.microsoft.com/office/powerpoint/2010/main" val="371223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97B1B-9ECC-46CA-8AB1-3286EA9A614D}"/>
              </a:ext>
            </a:extLst>
          </p:cNvPr>
          <p:cNvSpPr txBox="1"/>
          <p:nvPr/>
        </p:nvSpPr>
        <p:spPr>
          <a:xfrm>
            <a:off x="1039091" y="843677"/>
            <a:ext cx="9975273" cy="3693319"/>
          </a:xfrm>
          <a:prstGeom prst="rect">
            <a:avLst/>
          </a:prstGeom>
          <a:noFill/>
        </p:spPr>
        <p:txBody>
          <a:bodyPr wrap="square" rtlCol="0">
            <a:spAutoFit/>
          </a:bodyPr>
          <a:lstStyle/>
          <a:p>
            <a:r>
              <a:rPr lang="en-US" sz="2400" dirty="0"/>
              <a:t>For the cart to move at a constant velocity once an impulse has been applied, Newton says the sum of the external forces needs to be zero.  This means that the tension in the string pulling on the cart (a.k.a. “load”) needs to be equal to the frictional force:</a:t>
            </a:r>
          </a:p>
          <a:p>
            <a:endParaRPr lang="en-US" sz="2400" dirty="0"/>
          </a:p>
          <a:p>
            <a:r>
              <a:rPr lang="en-US" sz="2400" dirty="0"/>
              <a:t>	   Load  =  Friction Force</a:t>
            </a:r>
          </a:p>
          <a:p>
            <a:r>
              <a:rPr lang="en-US" sz="2400" dirty="0"/>
              <a:t>		</a:t>
            </a:r>
          </a:p>
          <a:p>
            <a:r>
              <a:rPr lang="en-US" sz="2400" dirty="0"/>
              <a:t>		=  </a:t>
            </a:r>
            <a:r>
              <a:rPr lang="en-US" sz="2400" b="1" dirty="0"/>
              <a:t>0.12 N</a:t>
            </a:r>
          </a:p>
          <a:p>
            <a:endParaRPr lang="en-US" sz="2400" dirty="0"/>
          </a:p>
          <a:p>
            <a:endParaRPr lang="en-US" dirty="0"/>
          </a:p>
        </p:txBody>
      </p:sp>
    </p:spTree>
    <p:extLst>
      <p:ext uri="{BB962C8B-B14F-4D97-AF65-F5344CB8AC3E}">
        <p14:creationId xmlns:p14="http://schemas.microsoft.com/office/powerpoint/2010/main" val="165655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776FE7-12F8-47E8-B5B2-87E251EA23BC}"/>
              </a:ext>
            </a:extLst>
          </p:cNvPr>
          <p:cNvSpPr txBox="1"/>
          <p:nvPr/>
        </p:nvSpPr>
        <p:spPr>
          <a:xfrm>
            <a:off x="858980" y="540327"/>
            <a:ext cx="10266220" cy="1200329"/>
          </a:xfrm>
          <a:prstGeom prst="rect">
            <a:avLst/>
          </a:prstGeom>
          <a:noFill/>
        </p:spPr>
        <p:txBody>
          <a:bodyPr wrap="square" rtlCol="0">
            <a:spAutoFit/>
          </a:bodyPr>
          <a:lstStyle/>
          <a:p>
            <a:r>
              <a:rPr lang="en-US" sz="2400" dirty="0">
                <a:solidFill>
                  <a:srgbClr val="002060"/>
                </a:solidFill>
              </a:rPr>
              <a:t>A cart with a weight of 2.0 N and a coefficient of static friction of 0.05 (relatively high for a wheeled object) is placed on an inclined plane.  As the plane angle is increased, at what angle will the cart begin moving? </a:t>
            </a:r>
          </a:p>
        </p:txBody>
      </p:sp>
      <p:sp>
        <p:nvSpPr>
          <p:cNvPr id="3" name="TextBox 2">
            <a:extLst>
              <a:ext uri="{FF2B5EF4-FFF2-40B4-BE49-F238E27FC236}">
                <a16:creationId xmlns:a16="http://schemas.microsoft.com/office/drawing/2014/main" id="{358F86FC-A743-4E4F-B0FF-7972850AD24D}"/>
              </a:ext>
            </a:extLst>
          </p:cNvPr>
          <p:cNvSpPr txBox="1"/>
          <p:nvPr/>
        </p:nvSpPr>
        <p:spPr>
          <a:xfrm>
            <a:off x="858980" y="1894753"/>
            <a:ext cx="10474037" cy="2308324"/>
          </a:xfrm>
          <a:prstGeom prst="rect">
            <a:avLst/>
          </a:prstGeom>
          <a:noFill/>
        </p:spPr>
        <p:txBody>
          <a:bodyPr wrap="square" rtlCol="0">
            <a:spAutoFit/>
          </a:bodyPr>
          <a:lstStyle/>
          <a:p>
            <a:r>
              <a:rPr lang="en-US" sz="2400" dirty="0"/>
              <a:t>As the incline angle is increased, the normal force acting perpendicular to the plane will begin to decrease.  This also means the frictional force holding the cart in place is also decreasing.  At the same time, the tangential force, which is acting along the track, will begin to increase.  At some point, the tangential force trying to pull the cart along the plane will overcome the frictional force and the cart will begin to move.</a:t>
            </a:r>
          </a:p>
        </p:txBody>
      </p:sp>
      <p:sp>
        <p:nvSpPr>
          <p:cNvPr id="4" name="TextBox 3">
            <a:extLst>
              <a:ext uri="{FF2B5EF4-FFF2-40B4-BE49-F238E27FC236}">
                <a16:creationId xmlns:a16="http://schemas.microsoft.com/office/drawing/2014/main" id="{095B24FF-ABBC-4059-A512-77C736D36381}"/>
              </a:ext>
            </a:extLst>
          </p:cNvPr>
          <p:cNvSpPr txBox="1"/>
          <p:nvPr/>
        </p:nvSpPr>
        <p:spPr>
          <a:xfrm>
            <a:off x="858980" y="4391882"/>
            <a:ext cx="10474037" cy="1938992"/>
          </a:xfrm>
          <a:prstGeom prst="rect">
            <a:avLst/>
          </a:prstGeom>
          <a:noFill/>
        </p:spPr>
        <p:txBody>
          <a:bodyPr wrap="square" rtlCol="0">
            <a:spAutoFit/>
          </a:bodyPr>
          <a:lstStyle/>
          <a:p>
            <a:r>
              <a:rPr lang="en-US" sz="2400" dirty="0"/>
              <a:t>The first step is to draw the Free Body Diagram in order to keep the forces and associated equations straight.  Then, since the problem will be iterative which means a small angle is assumed and calculations are made.  If necessary, a slightly large angle is then assumed and the calculations are repeated…  This is repeated until the force along the track becomes greater then the friction force.</a:t>
            </a:r>
          </a:p>
        </p:txBody>
      </p:sp>
    </p:spTree>
    <p:extLst>
      <p:ext uri="{BB962C8B-B14F-4D97-AF65-F5344CB8AC3E}">
        <p14:creationId xmlns:p14="http://schemas.microsoft.com/office/powerpoint/2010/main" val="8350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39C11-3B66-4704-A7B9-15F2E79343D0}"/>
              </a:ext>
            </a:extLst>
          </p:cNvPr>
          <p:cNvGrpSpPr/>
          <p:nvPr/>
        </p:nvGrpSpPr>
        <p:grpSpPr>
          <a:xfrm>
            <a:off x="1672111" y="1374556"/>
            <a:ext cx="8847778" cy="3241190"/>
            <a:chOff x="2983832" y="2566048"/>
            <a:chExt cx="8847778" cy="3241190"/>
          </a:xfrm>
        </p:grpSpPr>
        <p:grpSp>
          <p:nvGrpSpPr>
            <p:cNvPr id="3" name="Group 2">
              <a:extLst>
                <a:ext uri="{FF2B5EF4-FFF2-40B4-BE49-F238E27FC236}">
                  <a16:creationId xmlns:a16="http://schemas.microsoft.com/office/drawing/2014/main" id="{B96AFCBC-9F9B-4FD4-8E27-CE39E9593AAD}"/>
                </a:ext>
              </a:extLst>
            </p:cNvPr>
            <p:cNvGrpSpPr/>
            <p:nvPr/>
          </p:nvGrpSpPr>
          <p:grpSpPr>
            <a:xfrm>
              <a:off x="2983832" y="2566048"/>
              <a:ext cx="8847778" cy="3241190"/>
              <a:chOff x="2983832" y="2566048"/>
              <a:chExt cx="8847778" cy="3241190"/>
            </a:xfrm>
          </p:grpSpPr>
          <p:cxnSp>
            <p:nvCxnSpPr>
              <p:cNvPr id="5" name="Straight Connector 4">
                <a:extLst>
                  <a:ext uri="{FF2B5EF4-FFF2-40B4-BE49-F238E27FC236}">
                    <a16:creationId xmlns:a16="http://schemas.microsoft.com/office/drawing/2014/main" id="{D14DDE55-F53A-4902-A2AF-ED32FED6F63B}"/>
                  </a:ext>
                </a:extLst>
              </p:cNvPr>
              <p:cNvCxnSpPr>
                <a:cxnSpLocks/>
              </p:cNvCxnSpPr>
              <p:nvPr/>
            </p:nvCxnSpPr>
            <p:spPr>
              <a:xfrm>
                <a:off x="2983832" y="5807236"/>
                <a:ext cx="7331242"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2407CC-B867-46F8-9B14-AE1BA5223D7D}"/>
                  </a:ext>
                </a:extLst>
              </p:cNvPr>
              <p:cNvCxnSpPr>
                <a:cxnSpLocks/>
              </p:cNvCxnSpPr>
              <p:nvPr/>
            </p:nvCxnSpPr>
            <p:spPr>
              <a:xfrm flipV="1">
                <a:off x="2983832" y="2952451"/>
                <a:ext cx="6926179" cy="2854787"/>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89E6F0F2-EE68-40EB-B454-AB30C6664F52}"/>
                  </a:ext>
                </a:extLst>
              </p:cNvPr>
              <p:cNvSpPr/>
              <p:nvPr/>
            </p:nvSpPr>
            <p:spPr>
              <a:xfrm rot="20275389">
                <a:off x="5187617" y="2566048"/>
                <a:ext cx="2923675" cy="1596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B0AD5F1-2170-498D-8BD9-B6FB8D9810B3}"/>
                  </a:ext>
                </a:extLst>
              </p:cNvPr>
              <p:cNvCxnSpPr>
                <a:cxnSpLocks/>
              </p:cNvCxnSpPr>
              <p:nvPr/>
            </p:nvCxnSpPr>
            <p:spPr>
              <a:xfrm>
                <a:off x="6841960" y="3680453"/>
                <a:ext cx="0" cy="169364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ADD2FE-BFAC-47BA-A7BA-E63EDB1F2BCE}"/>
                  </a:ext>
                </a:extLst>
              </p:cNvPr>
              <p:cNvSpPr txBox="1"/>
              <p:nvPr/>
            </p:nvSpPr>
            <p:spPr>
              <a:xfrm>
                <a:off x="4227929" y="5262460"/>
                <a:ext cx="684967" cy="523220"/>
              </a:xfrm>
              <a:prstGeom prst="rect">
                <a:avLst/>
              </a:prstGeom>
              <a:noFill/>
            </p:spPr>
            <p:txBody>
              <a:bodyPr wrap="square" rtlCol="0">
                <a:spAutoFit/>
              </a:bodyPr>
              <a:lstStyle/>
              <a:p>
                <a:r>
                  <a:rPr lang="el-GR" sz="2800" dirty="0"/>
                  <a:t>ϴ</a:t>
                </a:r>
                <a:endParaRPr lang="en-US" sz="2800" dirty="0"/>
              </a:p>
            </p:txBody>
          </p:sp>
          <p:cxnSp>
            <p:nvCxnSpPr>
              <p:cNvPr id="10" name="Straight Arrow Connector 9">
                <a:extLst>
                  <a:ext uri="{FF2B5EF4-FFF2-40B4-BE49-F238E27FC236}">
                    <a16:creationId xmlns:a16="http://schemas.microsoft.com/office/drawing/2014/main" id="{A45BBD5B-5C74-48DB-8563-90BF8CF06648}"/>
                  </a:ext>
                </a:extLst>
              </p:cNvPr>
              <p:cNvCxnSpPr>
                <a:cxnSpLocks/>
              </p:cNvCxnSpPr>
              <p:nvPr/>
            </p:nvCxnSpPr>
            <p:spPr>
              <a:xfrm flipH="1">
                <a:off x="6809877" y="5135008"/>
                <a:ext cx="668411" cy="23358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F79E9CD-565E-4ECA-BA4D-4C2874A12972}"/>
                  </a:ext>
                </a:extLst>
              </p:cNvPr>
              <p:cNvCxnSpPr>
                <a:cxnSpLocks/>
              </p:cNvCxnSpPr>
              <p:nvPr/>
            </p:nvCxnSpPr>
            <p:spPr>
              <a:xfrm>
                <a:off x="6849815" y="3626217"/>
                <a:ext cx="658229" cy="15556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13F868-2BE8-4F0F-8CDC-F6C3AF68B20A}"/>
                  </a:ext>
                </a:extLst>
              </p:cNvPr>
              <p:cNvSpPr txBox="1"/>
              <p:nvPr/>
            </p:nvSpPr>
            <p:spPr>
              <a:xfrm>
                <a:off x="6809363" y="4176442"/>
                <a:ext cx="684967" cy="523220"/>
              </a:xfrm>
              <a:prstGeom prst="rect">
                <a:avLst/>
              </a:prstGeom>
              <a:noFill/>
            </p:spPr>
            <p:txBody>
              <a:bodyPr wrap="square" rtlCol="0">
                <a:spAutoFit/>
              </a:bodyPr>
              <a:lstStyle/>
              <a:p>
                <a:r>
                  <a:rPr lang="el-GR" sz="2800" dirty="0"/>
                  <a:t>ϴ</a:t>
                </a:r>
                <a:endParaRPr lang="en-US" sz="2800" dirty="0"/>
              </a:p>
            </p:txBody>
          </p:sp>
          <p:sp>
            <p:nvSpPr>
              <p:cNvPr id="13" name="TextBox 12">
                <a:extLst>
                  <a:ext uri="{FF2B5EF4-FFF2-40B4-BE49-F238E27FC236}">
                    <a16:creationId xmlns:a16="http://schemas.microsoft.com/office/drawing/2014/main" id="{AAFFEE00-C128-4F63-AC65-4690A4BECE3C}"/>
                  </a:ext>
                </a:extLst>
              </p:cNvPr>
              <p:cNvSpPr txBox="1"/>
              <p:nvPr/>
            </p:nvSpPr>
            <p:spPr>
              <a:xfrm>
                <a:off x="5813496" y="4830164"/>
                <a:ext cx="986593" cy="646331"/>
              </a:xfrm>
              <a:prstGeom prst="rect">
                <a:avLst/>
              </a:prstGeom>
              <a:noFill/>
            </p:spPr>
            <p:txBody>
              <a:bodyPr wrap="square" rtlCol="0">
                <a:spAutoFit/>
              </a:bodyPr>
              <a:lstStyle/>
              <a:p>
                <a:r>
                  <a:rPr lang="en-US" sz="3600" dirty="0" err="1"/>
                  <a:t>Wt</a:t>
                </a:r>
                <a:endParaRPr lang="en-US" sz="3600" dirty="0"/>
              </a:p>
            </p:txBody>
          </p:sp>
          <p:sp>
            <p:nvSpPr>
              <p:cNvPr id="14" name="TextBox 13">
                <a:extLst>
                  <a:ext uri="{FF2B5EF4-FFF2-40B4-BE49-F238E27FC236}">
                    <a16:creationId xmlns:a16="http://schemas.microsoft.com/office/drawing/2014/main" id="{357C7E4E-BE90-4F54-935E-0026F953D340}"/>
                  </a:ext>
                </a:extLst>
              </p:cNvPr>
              <p:cNvSpPr txBox="1"/>
              <p:nvPr/>
            </p:nvSpPr>
            <p:spPr>
              <a:xfrm>
                <a:off x="8871285" y="4128316"/>
                <a:ext cx="2743200" cy="764521"/>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93929AB6-CCFB-4A98-A8D8-A75C6E68C0FA}"/>
                  </a:ext>
                </a:extLst>
              </p:cNvPr>
              <p:cNvSpPr txBox="1"/>
              <p:nvPr/>
            </p:nvSpPr>
            <p:spPr>
              <a:xfrm>
                <a:off x="7580452" y="4143747"/>
                <a:ext cx="4251158" cy="584775"/>
              </a:xfrm>
              <a:prstGeom prst="rect">
                <a:avLst/>
              </a:prstGeom>
              <a:noFill/>
            </p:spPr>
            <p:txBody>
              <a:bodyPr wrap="square" rtlCol="0">
                <a:spAutoFit/>
              </a:bodyPr>
              <a:lstStyle/>
              <a:p>
                <a:r>
                  <a:rPr lang="en-US" sz="3200" dirty="0">
                    <a:solidFill>
                      <a:srgbClr val="FF0000"/>
                    </a:solidFill>
                  </a:rPr>
                  <a:t>Force</a:t>
                </a:r>
                <a:r>
                  <a:rPr lang="en-US" sz="3200" baseline="-25000" dirty="0">
                    <a:solidFill>
                      <a:srgbClr val="FF0000"/>
                    </a:solidFill>
                  </a:rPr>
                  <a:t>N</a:t>
                </a:r>
                <a:r>
                  <a:rPr lang="en-US" sz="3200" dirty="0">
                    <a:solidFill>
                      <a:srgbClr val="FF0000"/>
                    </a:solidFill>
                  </a:rPr>
                  <a:t>  =  </a:t>
                </a:r>
                <a:r>
                  <a:rPr lang="en-US" sz="3200" dirty="0" err="1">
                    <a:solidFill>
                      <a:srgbClr val="FF0000"/>
                    </a:solidFill>
                  </a:rPr>
                  <a:t>Wt</a:t>
                </a:r>
                <a:r>
                  <a:rPr lang="en-US" sz="3200" dirty="0">
                    <a:solidFill>
                      <a:srgbClr val="FF0000"/>
                    </a:solidFill>
                  </a:rPr>
                  <a:t>  *  Cos (</a:t>
                </a:r>
                <a:r>
                  <a:rPr lang="el-GR" sz="3200" dirty="0">
                    <a:solidFill>
                      <a:srgbClr val="FF0000"/>
                    </a:solidFill>
                  </a:rPr>
                  <a:t>ϴ</a:t>
                </a:r>
                <a:r>
                  <a:rPr lang="en-US" sz="3200" dirty="0">
                    <a:solidFill>
                      <a:srgbClr val="FF0000"/>
                    </a:solidFill>
                  </a:rPr>
                  <a:t>)</a:t>
                </a:r>
              </a:p>
            </p:txBody>
          </p:sp>
        </p:grpSp>
        <p:sp>
          <p:nvSpPr>
            <p:cNvPr id="4" name="TextBox 3">
              <a:extLst>
                <a:ext uri="{FF2B5EF4-FFF2-40B4-BE49-F238E27FC236}">
                  <a16:creationId xmlns:a16="http://schemas.microsoft.com/office/drawing/2014/main" id="{8ACD0759-8891-453B-BE1C-2AB92A809450}"/>
                </a:ext>
              </a:extLst>
            </p:cNvPr>
            <p:cNvSpPr txBox="1"/>
            <p:nvPr/>
          </p:nvSpPr>
          <p:spPr>
            <a:xfrm>
              <a:off x="7237574" y="5149799"/>
              <a:ext cx="4251158" cy="584775"/>
            </a:xfrm>
            <a:prstGeom prst="rect">
              <a:avLst/>
            </a:prstGeom>
            <a:noFill/>
          </p:spPr>
          <p:txBody>
            <a:bodyPr wrap="square" rtlCol="0">
              <a:spAutoFit/>
            </a:bodyPr>
            <a:lstStyle/>
            <a:p>
              <a:r>
                <a:rPr lang="en-US" sz="3200" dirty="0" err="1">
                  <a:solidFill>
                    <a:srgbClr val="00B050"/>
                  </a:solidFill>
                </a:rPr>
                <a:t>Force</a:t>
              </a:r>
              <a:r>
                <a:rPr lang="en-US" sz="3200" baseline="-25000" dirty="0" err="1">
                  <a:solidFill>
                    <a:srgbClr val="00B050"/>
                  </a:solidFill>
                </a:rPr>
                <a:t>T</a:t>
              </a:r>
              <a:r>
                <a:rPr lang="en-US" sz="3200" dirty="0">
                  <a:solidFill>
                    <a:srgbClr val="00B050"/>
                  </a:solidFill>
                </a:rPr>
                <a:t>  =  </a:t>
              </a:r>
              <a:r>
                <a:rPr lang="en-US" sz="3200" dirty="0" err="1">
                  <a:solidFill>
                    <a:srgbClr val="00B050"/>
                  </a:solidFill>
                </a:rPr>
                <a:t>Wt</a:t>
              </a:r>
              <a:r>
                <a:rPr lang="en-US" sz="3200" dirty="0">
                  <a:solidFill>
                    <a:srgbClr val="00B050"/>
                  </a:solidFill>
                </a:rPr>
                <a:t>  *  Sin (</a:t>
              </a:r>
              <a:r>
                <a:rPr lang="el-GR" sz="3200" dirty="0">
                  <a:solidFill>
                    <a:srgbClr val="00B050"/>
                  </a:solidFill>
                </a:rPr>
                <a:t>ϴ</a:t>
              </a:r>
              <a:r>
                <a:rPr lang="en-US" sz="3200" dirty="0">
                  <a:solidFill>
                    <a:srgbClr val="00B050"/>
                  </a:solidFill>
                </a:rPr>
                <a:t>)</a:t>
              </a:r>
            </a:p>
          </p:txBody>
        </p:sp>
      </p:grpSp>
      <p:sp>
        <p:nvSpPr>
          <p:cNvPr id="16" name="TextBox 15">
            <a:extLst>
              <a:ext uri="{FF2B5EF4-FFF2-40B4-BE49-F238E27FC236}">
                <a16:creationId xmlns:a16="http://schemas.microsoft.com/office/drawing/2014/main" id="{52DE143F-5FF3-48E3-90E4-990EB7727A71}"/>
              </a:ext>
            </a:extLst>
          </p:cNvPr>
          <p:cNvSpPr txBox="1"/>
          <p:nvPr/>
        </p:nvSpPr>
        <p:spPr>
          <a:xfrm>
            <a:off x="775855" y="5126182"/>
            <a:ext cx="10501745" cy="1200329"/>
          </a:xfrm>
          <a:prstGeom prst="rect">
            <a:avLst/>
          </a:prstGeom>
          <a:noFill/>
        </p:spPr>
        <p:txBody>
          <a:bodyPr wrap="square" rtlCol="0">
            <a:spAutoFit/>
          </a:bodyPr>
          <a:lstStyle/>
          <a:p>
            <a:r>
              <a:rPr lang="en-US" sz="2400" dirty="0"/>
              <a:t>The normal force and the coefficient of friction dictate the frictional force holding the cart in place.  The tangential force is the force trying to pull the cart along the track.</a:t>
            </a:r>
          </a:p>
        </p:txBody>
      </p:sp>
    </p:spTree>
    <p:extLst>
      <p:ext uri="{BB962C8B-B14F-4D97-AF65-F5344CB8AC3E}">
        <p14:creationId xmlns:p14="http://schemas.microsoft.com/office/powerpoint/2010/main" val="40569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24208-06C9-4D11-B235-776BED88F9BC}"/>
              </a:ext>
            </a:extLst>
          </p:cNvPr>
          <p:cNvSpPr txBox="1"/>
          <p:nvPr/>
        </p:nvSpPr>
        <p:spPr>
          <a:xfrm>
            <a:off x="1052945" y="1427018"/>
            <a:ext cx="9559637" cy="2677656"/>
          </a:xfrm>
          <a:prstGeom prst="rect">
            <a:avLst/>
          </a:prstGeom>
          <a:noFill/>
        </p:spPr>
        <p:txBody>
          <a:bodyPr wrap="square" rtlCol="0">
            <a:spAutoFit/>
          </a:bodyPr>
          <a:lstStyle/>
          <a:p>
            <a:r>
              <a:rPr lang="en-US" sz="2400" dirty="0"/>
              <a:t>This iterative process can take some time.  Luckily spreadsheets were developed that makes this iterative process much faster.  And example of a spreadsheet is given on the next slide.</a:t>
            </a:r>
          </a:p>
          <a:p>
            <a:endParaRPr lang="en-US" sz="2400" dirty="0"/>
          </a:p>
          <a:p>
            <a:r>
              <a:rPr lang="en-US" sz="2400" dirty="0"/>
              <a:t>There are other </a:t>
            </a:r>
            <a:r>
              <a:rPr lang="en-US" sz="2400" dirty="0" err="1"/>
              <a:t>LabRat</a:t>
            </a:r>
            <a:r>
              <a:rPr lang="en-US" sz="2400" dirty="0"/>
              <a:t> Modules that discuss how to use spreadsheets to write iterative simulations.  Use the equations provided at the end of this lesson to make your own simple iterative spreadsheet.</a:t>
            </a:r>
          </a:p>
        </p:txBody>
      </p:sp>
    </p:spTree>
    <p:extLst>
      <p:ext uri="{BB962C8B-B14F-4D97-AF65-F5344CB8AC3E}">
        <p14:creationId xmlns:p14="http://schemas.microsoft.com/office/powerpoint/2010/main" val="14065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26FB1-A86F-4B07-9C4B-996BC58D708E}"/>
              </a:ext>
            </a:extLst>
          </p:cNvPr>
          <p:cNvPicPr>
            <a:picLocks noChangeAspect="1"/>
          </p:cNvPicPr>
          <p:nvPr/>
        </p:nvPicPr>
        <p:blipFill>
          <a:blip r:embed="rId2"/>
          <a:stretch>
            <a:fillRect/>
          </a:stretch>
        </p:blipFill>
        <p:spPr>
          <a:xfrm>
            <a:off x="681972" y="616226"/>
            <a:ext cx="11019363" cy="5724939"/>
          </a:xfrm>
          <a:prstGeom prst="rect">
            <a:avLst/>
          </a:prstGeom>
        </p:spPr>
      </p:pic>
      <p:sp>
        <p:nvSpPr>
          <p:cNvPr id="3" name="TextBox 2">
            <a:extLst>
              <a:ext uri="{FF2B5EF4-FFF2-40B4-BE49-F238E27FC236}">
                <a16:creationId xmlns:a16="http://schemas.microsoft.com/office/drawing/2014/main" id="{87FE2E78-184C-4B1D-8AD4-6F2B1C7FB69B}"/>
              </a:ext>
            </a:extLst>
          </p:cNvPr>
          <p:cNvSpPr txBox="1"/>
          <p:nvPr/>
        </p:nvSpPr>
        <p:spPr>
          <a:xfrm>
            <a:off x="5569528" y="616226"/>
            <a:ext cx="5015346" cy="1569660"/>
          </a:xfrm>
          <a:prstGeom prst="rect">
            <a:avLst/>
          </a:prstGeom>
          <a:noFill/>
        </p:spPr>
        <p:txBody>
          <a:bodyPr wrap="square" rtlCol="0">
            <a:spAutoFit/>
          </a:bodyPr>
          <a:lstStyle/>
          <a:p>
            <a:r>
              <a:rPr lang="en-US" sz="2400" dirty="0">
                <a:solidFill>
                  <a:srgbClr val="FF0000"/>
                </a:solidFill>
              </a:rPr>
              <a:t>The crossing point of the tangential force and friction force is where the cart will start rolling down the incline.  This is about 5 degrees</a:t>
            </a:r>
          </a:p>
        </p:txBody>
      </p:sp>
      <p:sp>
        <p:nvSpPr>
          <p:cNvPr id="4" name="Oval 3">
            <a:extLst>
              <a:ext uri="{FF2B5EF4-FFF2-40B4-BE49-F238E27FC236}">
                <a16:creationId xmlns:a16="http://schemas.microsoft.com/office/drawing/2014/main" id="{80AA960E-87D7-4F0B-9D9E-D8552E72DEF4}"/>
              </a:ext>
            </a:extLst>
          </p:cNvPr>
          <p:cNvSpPr/>
          <p:nvPr/>
        </p:nvSpPr>
        <p:spPr>
          <a:xfrm>
            <a:off x="7661560" y="4239489"/>
            <a:ext cx="595743" cy="6096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9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6D7FE-EBA4-4ED7-A5EE-4F8E5D7F67BC}"/>
              </a:ext>
            </a:extLst>
          </p:cNvPr>
          <p:cNvSpPr txBox="1"/>
          <p:nvPr/>
        </p:nvSpPr>
        <p:spPr>
          <a:xfrm>
            <a:off x="2985654" y="346365"/>
            <a:ext cx="6220691" cy="646331"/>
          </a:xfrm>
          <a:prstGeom prst="rect">
            <a:avLst/>
          </a:prstGeom>
          <a:noFill/>
        </p:spPr>
        <p:txBody>
          <a:bodyPr wrap="square" rtlCol="0">
            <a:spAutoFit/>
          </a:bodyPr>
          <a:lstStyle/>
          <a:p>
            <a:r>
              <a:rPr lang="en-US" sz="3600" dirty="0"/>
              <a:t>Equations Used in Spreadsheet</a:t>
            </a:r>
          </a:p>
        </p:txBody>
      </p:sp>
      <p:sp>
        <p:nvSpPr>
          <p:cNvPr id="3" name="TextBox 2">
            <a:extLst>
              <a:ext uri="{FF2B5EF4-FFF2-40B4-BE49-F238E27FC236}">
                <a16:creationId xmlns:a16="http://schemas.microsoft.com/office/drawing/2014/main" id="{57697D52-024F-4076-BB7D-C3E595FAFCD5}"/>
              </a:ext>
            </a:extLst>
          </p:cNvPr>
          <p:cNvSpPr txBox="1"/>
          <p:nvPr/>
        </p:nvSpPr>
        <p:spPr>
          <a:xfrm>
            <a:off x="2985654" y="2078181"/>
            <a:ext cx="7356764" cy="3046988"/>
          </a:xfrm>
          <a:prstGeom prst="rect">
            <a:avLst/>
          </a:prstGeom>
          <a:noFill/>
        </p:spPr>
        <p:txBody>
          <a:bodyPr wrap="square" rtlCol="0">
            <a:spAutoFit/>
          </a:bodyPr>
          <a:lstStyle/>
          <a:p>
            <a:r>
              <a:rPr lang="en-US" sz="2400" dirty="0"/>
              <a:t>Angle</a:t>
            </a:r>
            <a:r>
              <a:rPr lang="en-US" sz="2400" baseline="-25000" dirty="0"/>
              <a:t>Radian</a:t>
            </a:r>
            <a:r>
              <a:rPr lang="en-US" sz="2400" dirty="0"/>
              <a:t>  =  Angle</a:t>
            </a:r>
            <a:r>
              <a:rPr lang="en-US" sz="2400" baseline="-25000" dirty="0"/>
              <a:t>Degree</a:t>
            </a:r>
            <a:r>
              <a:rPr lang="en-US" sz="2400" dirty="0"/>
              <a:t>  *  0.01745</a:t>
            </a:r>
          </a:p>
          <a:p>
            <a:endParaRPr lang="en-US" sz="2400" dirty="0"/>
          </a:p>
          <a:p>
            <a:r>
              <a:rPr lang="en-US" sz="2400" dirty="0"/>
              <a:t>Normal Force  =  Weight  *  Cos (Angle</a:t>
            </a:r>
            <a:r>
              <a:rPr lang="en-US" sz="2400" baseline="-25000" dirty="0"/>
              <a:t>Radian</a:t>
            </a:r>
            <a:r>
              <a:rPr lang="en-US" sz="2400" dirty="0"/>
              <a:t>)</a:t>
            </a:r>
          </a:p>
          <a:p>
            <a:endParaRPr lang="en-US" sz="2400" dirty="0"/>
          </a:p>
          <a:p>
            <a:r>
              <a:rPr lang="en-US" sz="2400" dirty="0"/>
              <a:t>Tangential Force  =  Weight  *  Cos (Angle</a:t>
            </a:r>
            <a:r>
              <a:rPr lang="en-US" sz="2400" baseline="-25000" dirty="0"/>
              <a:t>Radian</a:t>
            </a:r>
            <a:r>
              <a:rPr lang="en-US" sz="2400" dirty="0"/>
              <a:t>)  </a:t>
            </a:r>
          </a:p>
          <a:p>
            <a:endParaRPr lang="en-US" sz="2400" dirty="0"/>
          </a:p>
          <a:p>
            <a:r>
              <a:rPr lang="en-US" sz="2400" dirty="0"/>
              <a:t>Friction Force  =  Normal Force  *  Static Coefficient</a:t>
            </a:r>
          </a:p>
          <a:p>
            <a:r>
              <a:rPr lang="en-US" sz="2400" dirty="0"/>
              <a:t>  </a:t>
            </a:r>
          </a:p>
        </p:txBody>
      </p:sp>
    </p:spTree>
    <p:extLst>
      <p:ext uri="{BB962C8B-B14F-4D97-AF65-F5344CB8AC3E}">
        <p14:creationId xmlns:p14="http://schemas.microsoft.com/office/powerpoint/2010/main" val="281170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551</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10</cp:revision>
  <dcterms:created xsi:type="dcterms:W3CDTF">2018-03-26T03:12:08Z</dcterms:created>
  <dcterms:modified xsi:type="dcterms:W3CDTF">2018-07-16T03:19:33Z</dcterms:modified>
</cp:coreProperties>
</file>